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6" r:id="rId10"/>
    <p:sldId id="265" r:id="rId11"/>
    <p:sldId id="268" r:id="rId12"/>
  </p:sldIdLst>
  <p:sldSz cx="18288000" cy="10287000"/>
  <p:notesSz cx="6858000" cy="9144000"/>
  <p:embeddedFontLst>
    <p:embeddedFont>
      <p:font typeface="Public Sans" panose="020B0604020202020204" charset="0"/>
      <p:regular r:id="rId13"/>
    </p:embeddedFont>
    <p:embeddedFont>
      <p:font typeface="Public Sans Bold" panose="020B0604020202020204" charset="0"/>
      <p:regular r:id="rId14"/>
    </p:embeddedFont>
    <p:embeddedFont>
      <p:font typeface="Public Sans Thin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14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54886" y="2623457"/>
            <a:ext cx="9347893" cy="7696200"/>
            <a:chOff x="0" y="0"/>
            <a:chExt cx="6350000" cy="5461000"/>
          </a:xfrm>
          <a:blipFill dpi="0" rotWithShape="1">
            <a:blip r:embed="rId2">
              <a:alphaModFix amt="88000"/>
            </a:blip>
            <a:srcRect/>
            <a:stretch>
              <a:fillRect l="-1000" t="8000" r="-1000" b="-24000"/>
            </a:stretch>
          </a:blipFill>
        </p:grpSpPr>
        <p:sp>
          <p:nvSpPr>
            <p:cNvPr id="3" name="Freeform 3"/>
            <p:cNvSpPr/>
            <p:nvPr/>
          </p:nvSpPr>
          <p:spPr>
            <a:xfrm>
              <a:off x="59563" y="32385"/>
              <a:ext cx="6230874" cy="5396230"/>
            </a:xfrm>
            <a:custGeom>
              <a:avLst/>
              <a:gdLst/>
              <a:ahLst/>
              <a:cxnLst/>
              <a:rect l="l" t="t" r="r" b="b"/>
              <a:pathLst>
                <a:path w="6230874" h="5396230">
                  <a:moveTo>
                    <a:pt x="3115437" y="0"/>
                  </a:moveTo>
                  <a:lnTo>
                    <a:pt x="0" y="5396230"/>
                  </a:lnTo>
                  <a:lnTo>
                    <a:pt x="6230874" y="5396230"/>
                  </a:lnTo>
                  <a:close/>
                </a:path>
              </a:pathLst>
            </a:custGeom>
            <a:grpFill/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3508948" y="0"/>
            <a:ext cx="4779052" cy="10287000"/>
            <a:chOff x="0" y="0"/>
            <a:chExt cx="5355113" cy="115269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55113" cy="11526982"/>
            </a:xfrm>
            <a:custGeom>
              <a:avLst/>
              <a:gdLst/>
              <a:ahLst/>
              <a:cxnLst/>
              <a:rect l="l" t="t" r="r" b="b"/>
              <a:pathLst>
                <a:path w="5355113" h="11526982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14400" y="2019300"/>
            <a:ext cx="11544300" cy="35907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000"/>
              </a:lnSpc>
            </a:pPr>
            <a:r>
              <a:rPr lang="en-US" sz="14000" dirty="0">
                <a:solidFill>
                  <a:srgbClr val="F4F4F4"/>
                </a:solidFill>
                <a:latin typeface="Public Sans Thin"/>
              </a:rPr>
              <a:t>CHAT APPLICATION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6553200" y="1104900"/>
            <a:ext cx="6321611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8400"/>
              </a:lnSpc>
            </a:pPr>
            <a:r>
              <a:rPr lang="en-US" sz="7000" u="none" dirty="0">
                <a:solidFill>
                  <a:srgbClr val="311476"/>
                </a:solidFill>
                <a:latin typeface="Public Sans Bold"/>
              </a:rPr>
              <a:t>CONCLUSION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-3221602" y="-366994"/>
            <a:ext cx="6894396" cy="7431745"/>
            <a:chOff x="0" y="0"/>
            <a:chExt cx="1204093" cy="129794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id="17" name="Group 17"/>
          <p:cNvGrpSpPr/>
          <p:nvPr/>
        </p:nvGrpSpPr>
        <p:grpSpPr>
          <a:xfrm rot="-10800000">
            <a:off x="-2874748" y="4871202"/>
            <a:ext cx="5024212" cy="5415798"/>
            <a:chOff x="0" y="0"/>
            <a:chExt cx="1204093" cy="12979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82D3B74-1C66-BBA7-C164-9C107745E8D3}"/>
              </a:ext>
            </a:extLst>
          </p:cNvPr>
          <p:cNvSpPr txBox="1"/>
          <p:nvPr/>
        </p:nvSpPr>
        <p:spPr>
          <a:xfrm>
            <a:off x="2971800" y="3376092"/>
            <a:ext cx="14467609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400" b="0" i="0" dirty="0">
                <a:solidFill>
                  <a:srgbClr val="4B4F58"/>
                </a:solidFill>
                <a:effectLst/>
                <a:latin typeface="Public Sans" panose="020B0604020202020204" charset="0"/>
              </a:rPr>
              <a:t>The application utilizes HTML, CSS, and JavaScript to create an </a:t>
            </a:r>
          </a:p>
          <a:p>
            <a:pPr algn="just"/>
            <a:r>
              <a:rPr lang="en-US" sz="3400" b="0" i="0" dirty="0">
                <a:solidFill>
                  <a:srgbClr val="4B4F58"/>
                </a:solidFill>
                <a:effectLst/>
                <a:latin typeface="Public Sans" panose="020B0604020202020204" charset="0"/>
              </a:rPr>
              <a:t>attractive and user-friendly interface.</a:t>
            </a:r>
          </a:p>
          <a:p>
            <a:pPr algn="just"/>
            <a:endParaRPr lang="en-US" sz="3400" b="0" i="0" dirty="0">
              <a:solidFill>
                <a:srgbClr val="4B4F58"/>
              </a:solidFill>
              <a:effectLst/>
              <a:latin typeface="Public Sans" panose="020B060402020202020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rgbClr val="4B4F58"/>
                </a:solidFill>
                <a:latin typeface="Public Sans" panose="020B0604020202020204" charset="0"/>
              </a:rPr>
              <a:t>Application is responsive in both system and hand device, and </a:t>
            </a:r>
          </a:p>
          <a:p>
            <a:pPr algn="just"/>
            <a:r>
              <a:rPr lang="en-US" sz="3400" dirty="0">
                <a:solidFill>
                  <a:srgbClr val="4B4F58"/>
                </a:solidFill>
                <a:latin typeface="Public Sans" panose="020B0604020202020204" charset="0"/>
              </a:rPr>
              <a:t>user friendly</a:t>
            </a:r>
          </a:p>
          <a:p>
            <a:pPr algn="just"/>
            <a:endParaRPr lang="en-IN" sz="3400" dirty="0">
              <a:solidFill>
                <a:srgbClr val="4B4F58"/>
              </a:solidFill>
              <a:latin typeface="Public Sans" panose="020B060402020202020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400" dirty="0">
                <a:solidFill>
                  <a:srgbClr val="4B4F58"/>
                </a:solidFill>
                <a:latin typeface="Public Sans" panose="020B0604020202020204" charset="0"/>
              </a:rPr>
              <a:t> In future we can add other future like sending images, video </a:t>
            </a:r>
          </a:p>
          <a:p>
            <a:pPr algn="just"/>
            <a:r>
              <a:rPr lang="en-IN" sz="3400" dirty="0">
                <a:solidFill>
                  <a:srgbClr val="4B4F58"/>
                </a:solidFill>
                <a:latin typeface="Public Sans" panose="020B0604020202020204" charset="0"/>
              </a:rPr>
              <a:t>and audio.</a:t>
            </a:r>
            <a:endParaRPr lang="en-US" sz="3400" dirty="0">
              <a:solidFill>
                <a:srgbClr val="4B4F58"/>
              </a:solidFill>
              <a:latin typeface="Public Sans" panose="020B060402020202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191000" y="0"/>
            <a:ext cx="12081220" cy="10287000"/>
            <a:chOff x="0" y="0"/>
            <a:chExt cx="6350000" cy="5461000"/>
          </a:xfrm>
        </p:grpSpPr>
        <p:sp>
          <p:nvSpPr>
            <p:cNvPr id="3" name="Freeform 3"/>
            <p:cNvSpPr/>
            <p:nvPr/>
          </p:nvSpPr>
          <p:spPr>
            <a:xfrm>
              <a:off x="59563" y="32385"/>
              <a:ext cx="6230874" cy="5396230"/>
            </a:xfrm>
            <a:custGeom>
              <a:avLst/>
              <a:gdLst/>
              <a:ahLst/>
              <a:cxnLst/>
              <a:rect l="l" t="t" r="r" b="b"/>
              <a:pathLst>
                <a:path w="6230874" h="5396230">
                  <a:moveTo>
                    <a:pt x="3115437" y="0"/>
                  </a:moveTo>
                  <a:lnTo>
                    <a:pt x="0" y="5396230"/>
                  </a:lnTo>
                  <a:lnTo>
                    <a:pt x="6230874" y="5396230"/>
                  </a:lnTo>
                  <a:close/>
                </a:path>
              </a:pathLst>
            </a:custGeom>
            <a:blipFill>
              <a:blip r:embed="rId2"/>
              <a:stretch>
                <a:fillRect t="-26480" b="-46720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1498045" y="61004"/>
            <a:ext cx="3347655" cy="3608571"/>
            <a:chOff x="0" y="0"/>
            <a:chExt cx="1204093" cy="12979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7890221" y="3311982"/>
            <a:ext cx="8685061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399"/>
              </a:lnSpc>
            </a:pPr>
            <a:r>
              <a:rPr lang="en-US" sz="7000" u="none" dirty="0">
                <a:solidFill>
                  <a:srgbClr val="311476"/>
                </a:solidFill>
                <a:latin typeface="Public Sans Bold"/>
              </a:rPr>
              <a:t>THANK YOU…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678359" y="-1"/>
            <a:ext cx="8685061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399"/>
              </a:lnSpc>
            </a:pPr>
            <a:r>
              <a:rPr lang="en-US" sz="7000" u="none" dirty="0">
                <a:solidFill>
                  <a:srgbClr val="311476"/>
                </a:solidFill>
                <a:latin typeface="Public Sans Bold"/>
              </a:rPr>
              <a:t>INTRODUCTION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678359" y="2470620"/>
            <a:ext cx="10816879" cy="58902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ts val="4200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3400" b="0" i="0" dirty="0">
                <a:solidFill>
                  <a:srgbClr val="333333"/>
                </a:solidFill>
                <a:effectLst/>
                <a:latin typeface="Public Sans" panose="020B0604020202020204" charset="0"/>
              </a:rPr>
              <a:t>Messaging apps now have more global users than traditional social networks-which means they will play an increasingly important role in the distribution of digital journalism in the future.</a:t>
            </a:r>
          </a:p>
          <a:p>
            <a:pPr lvl="0">
              <a:lnSpc>
                <a:spcPts val="4200"/>
              </a:lnSpc>
              <a:spcBef>
                <a:spcPct val="0"/>
              </a:spcBef>
            </a:pPr>
            <a:endParaRPr lang="en-US" sz="3400" u="none" dirty="0">
              <a:solidFill>
                <a:srgbClr val="333333"/>
              </a:solidFill>
              <a:latin typeface="Public Sans" panose="020B0604020202020204" charset="0"/>
            </a:endParaRPr>
          </a:p>
          <a:p>
            <a:pPr marL="457200" lvl="0" indent="-457200">
              <a:lnSpc>
                <a:spcPts val="4200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3400" b="0" i="0" dirty="0">
                <a:solidFill>
                  <a:srgbClr val="273239"/>
                </a:solidFill>
                <a:effectLst/>
                <a:latin typeface="Public Sans" panose="020B0604020202020204" charset="0"/>
              </a:rPr>
              <a:t>A</a:t>
            </a:r>
            <a:r>
              <a:rPr lang="en-US" sz="3400" b="1" i="0" dirty="0">
                <a:solidFill>
                  <a:srgbClr val="273239"/>
                </a:solidFill>
                <a:effectLst/>
                <a:latin typeface="Public Sans" panose="020B0604020202020204" charset="0"/>
              </a:rPr>
              <a:t> real-time chat application</a:t>
            </a:r>
            <a:r>
              <a:rPr lang="en-US" sz="3400" b="0" i="0" dirty="0">
                <a:solidFill>
                  <a:srgbClr val="273239"/>
                </a:solidFill>
                <a:effectLst/>
                <a:latin typeface="Public Sans" panose="020B0604020202020204" charset="0"/>
              </a:rPr>
              <a:t> is a software application that enables users to exchange messages and communicate with each other in real-time. It allows individuals or groups to have conversations, share information, and collaborate instantly over the Internet.</a:t>
            </a:r>
            <a:endParaRPr lang="en-US" sz="3400" u="none" dirty="0">
              <a:solidFill>
                <a:srgbClr val="311476"/>
              </a:solidFill>
              <a:latin typeface="Public Sans" panose="020B0604020202020204" charset="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95250" y="0"/>
            <a:ext cx="4779052" cy="10287000"/>
            <a:chOff x="0" y="0"/>
            <a:chExt cx="5355113" cy="115269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55113" cy="11526982"/>
            </a:xfrm>
            <a:custGeom>
              <a:avLst/>
              <a:gdLst/>
              <a:ahLst/>
              <a:cxnLst/>
              <a:rect l="l" t="t" r="r" b="b"/>
              <a:pathLst>
                <a:path w="5355113" h="11526982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-95250" y="0"/>
            <a:ext cx="3347655" cy="3608571"/>
            <a:chOff x="0" y="0"/>
            <a:chExt cx="1204093" cy="12979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5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88369" y="-128080"/>
            <a:ext cx="12259489" cy="10543161"/>
            <a:chOff x="0" y="0"/>
            <a:chExt cx="6350000" cy="5461000"/>
          </a:xfrm>
        </p:grpSpPr>
        <p:sp>
          <p:nvSpPr>
            <p:cNvPr id="3" name="Freeform 3"/>
            <p:cNvSpPr/>
            <p:nvPr/>
          </p:nvSpPr>
          <p:spPr>
            <a:xfrm>
              <a:off x="59563" y="32385"/>
              <a:ext cx="6230874" cy="5396230"/>
            </a:xfrm>
            <a:custGeom>
              <a:avLst/>
              <a:gdLst/>
              <a:ahLst/>
              <a:cxnLst/>
              <a:rect l="l" t="t" r="r" b="b"/>
              <a:pathLst>
                <a:path w="6230874" h="5396230">
                  <a:moveTo>
                    <a:pt x="3115437" y="0"/>
                  </a:moveTo>
                  <a:lnTo>
                    <a:pt x="0" y="5396230"/>
                  </a:lnTo>
                  <a:lnTo>
                    <a:pt x="6230874" y="5396230"/>
                  </a:lnTo>
                  <a:close/>
                </a:path>
              </a:pathLst>
            </a:custGeom>
            <a:blipFill>
              <a:blip r:embed="rId2"/>
              <a:stretch>
                <a:fillRect r="-2990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1673828" y="0"/>
            <a:ext cx="3347655" cy="3608571"/>
            <a:chOff x="0" y="0"/>
            <a:chExt cx="1204093" cy="12979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7813944" y="2476500"/>
            <a:ext cx="9525000" cy="58902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400" u="none" dirty="0">
                <a:solidFill>
                  <a:srgbClr val="F4F4F4"/>
                </a:solidFill>
                <a:latin typeface="Public Sans" panose="020B0604020202020204" charset="0"/>
              </a:rPr>
              <a:t>This project is to create a chat application for users to chat with each other’s.</a:t>
            </a:r>
          </a:p>
          <a:p>
            <a:pPr marL="457200" lvl="0" indent="-457200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400" u="none" dirty="0">
              <a:solidFill>
                <a:srgbClr val="F4F4F4"/>
              </a:solidFill>
              <a:latin typeface="Public Sans" panose="020B0604020202020204" charset="0"/>
            </a:endParaRPr>
          </a:p>
          <a:p>
            <a:pPr marL="457200" lvl="0" indent="-457200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400" u="none" dirty="0">
                <a:solidFill>
                  <a:srgbClr val="F4F4F4"/>
                </a:solidFill>
                <a:latin typeface="Public Sans" panose="020B0604020202020204" charset="0"/>
              </a:rPr>
              <a:t>To develop an instant messaging solution to enable users to seamlessly communicate with each other.</a:t>
            </a:r>
          </a:p>
          <a:p>
            <a:pPr marL="457200" lvl="0" indent="-457200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400" u="none" dirty="0">
              <a:solidFill>
                <a:srgbClr val="F4F4F4"/>
              </a:solidFill>
              <a:latin typeface="Public Sans" panose="020B0604020202020204" charset="0"/>
            </a:endParaRPr>
          </a:p>
          <a:p>
            <a:pPr marL="457200" lvl="0" indent="-457200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bg1"/>
                </a:solidFill>
                <a:latin typeface="Public Sans" panose="020B0604020202020204" charset="0"/>
              </a:rPr>
              <a:t>The goal is to create a web-based chat platform where users can join chat rooms, exchange messages in real-time, and have a smooth and interactive chat experience.</a:t>
            </a:r>
            <a:endParaRPr lang="en-US" sz="3400" u="none" dirty="0">
              <a:solidFill>
                <a:schemeClr val="bg1"/>
              </a:solidFill>
              <a:latin typeface="Public Sans" panose="020B060402020202020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1EE693-A503-A0BF-BD3D-0A8ED3377A13}"/>
              </a:ext>
            </a:extLst>
          </p:cNvPr>
          <p:cNvSpPr txBox="1"/>
          <p:nvPr/>
        </p:nvSpPr>
        <p:spPr>
          <a:xfrm>
            <a:off x="7781287" y="342900"/>
            <a:ext cx="512351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>
                <a:latin typeface="Public Sans" panose="020B0604020202020204" charset="0"/>
              </a:rPr>
              <a:t>OBJECTIVE </a:t>
            </a:r>
            <a:endParaRPr lang="en-IN" sz="7000" b="1" dirty="0">
              <a:latin typeface="Public Sans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14800" y="0"/>
            <a:ext cx="10775259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</a:pPr>
            <a:r>
              <a:rPr lang="en-US" sz="7000" dirty="0">
                <a:solidFill>
                  <a:srgbClr val="311476"/>
                </a:solidFill>
                <a:latin typeface="Public Sans Bold"/>
              </a:rPr>
              <a:t>PROJECT CONTAINS</a:t>
            </a:r>
            <a:endParaRPr lang="en-US" sz="7000" u="none" dirty="0">
              <a:solidFill>
                <a:srgbClr val="311476"/>
              </a:solidFill>
              <a:latin typeface="Public Sa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209800" y="2095500"/>
            <a:ext cx="13868400" cy="48146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lnSpc>
                <a:spcPts val="4200"/>
              </a:lnSpc>
              <a:spcBef>
                <a:spcPct val="0"/>
              </a:spcBef>
            </a:pPr>
            <a:r>
              <a:rPr lang="en-US" sz="3400" b="1" dirty="0">
                <a:latin typeface="Public Sans" panose="020B0604020202020204" charset="0"/>
              </a:rPr>
              <a:t>User Interface</a:t>
            </a:r>
            <a:r>
              <a:rPr lang="en-US" sz="3400" dirty="0">
                <a:latin typeface="Public Sans" panose="020B0604020202020204" charset="0"/>
              </a:rPr>
              <a:t>:</a:t>
            </a:r>
          </a:p>
          <a:p>
            <a:pPr marL="0" lvl="0" indent="0" algn="just">
              <a:lnSpc>
                <a:spcPts val="4200"/>
              </a:lnSpc>
              <a:spcBef>
                <a:spcPct val="0"/>
              </a:spcBef>
            </a:pPr>
            <a:endParaRPr lang="en-US" sz="3400" dirty="0">
              <a:latin typeface="Public Sans" panose="020B0604020202020204" charset="0"/>
            </a:endParaRPr>
          </a:p>
          <a:p>
            <a:pPr marL="0" lvl="0" indent="0" algn="just">
              <a:lnSpc>
                <a:spcPts val="4200"/>
              </a:lnSpc>
              <a:spcBef>
                <a:spcPct val="0"/>
              </a:spcBef>
            </a:pPr>
            <a:r>
              <a:rPr lang="en-US" sz="3400" dirty="0">
                <a:latin typeface="Public Sans" panose="020B0604020202020204" charset="0"/>
              </a:rPr>
              <a:t> ● Create an intuitive and visually appealing user interface for the chat application using HTML and CSS. </a:t>
            </a:r>
          </a:p>
          <a:p>
            <a:pPr marL="0" lvl="0" indent="0" algn="just">
              <a:lnSpc>
                <a:spcPts val="4200"/>
              </a:lnSpc>
              <a:spcBef>
                <a:spcPct val="0"/>
              </a:spcBef>
            </a:pPr>
            <a:endParaRPr lang="en-US" sz="3400" dirty="0">
              <a:latin typeface="Public Sans" panose="020B0604020202020204" charset="0"/>
            </a:endParaRPr>
          </a:p>
          <a:p>
            <a:pPr marL="0" lvl="0" indent="0" algn="just">
              <a:lnSpc>
                <a:spcPts val="4200"/>
              </a:lnSpc>
              <a:spcBef>
                <a:spcPct val="0"/>
              </a:spcBef>
            </a:pPr>
            <a:r>
              <a:rPr lang="en-US" sz="3400" dirty="0">
                <a:latin typeface="Public Sans" panose="020B0604020202020204" charset="0"/>
              </a:rPr>
              <a:t>● Design a chat room interface with a list of available rooms, a message display area, and an input field for sending messages. </a:t>
            </a:r>
          </a:p>
          <a:p>
            <a:pPr marL="0" lvl="0" indent="0" algn="just">
              <a:lnSpc>
                <a:spcPts val="4200"/>
              </a:lnSpc>
              <a:spcBef>
                <a:spcPct val="0"/>
              </a:spcBef>
            </a:pPr>
            <a:endParaRPr lang="en-US" sz="3400" dirty="0">
              <a:latin typeface="Public Sans" panose="020B0604020202020204" charset="0"/>
            </a:endParaRPr>
          </a:p>
          <a:p>
            <a:pPr marL="0" lvl="0" indent="0" algn="just">
              <a:lnSpc>
                <a:spcPts val="4200"/>
              </a:lnSpc>
              <a:spcBef>
                <a:spcPct val="0"/>
              </a:spcBef>
            </a:pPr>
            <a:r>
              <a:rPr lang="en-US" sz="3400" dirty="0">
                <a:latin typeface="Public Sans" panose="020B0604020202020204" charset="0"/>
              </a:rPr>
              <a:t>●Ensure responsive design to accommodate different screen sizes.</a:t>
            </a:r>
            <a:endParaRPr lang="en-US" sz="3400" u="none" dirty="0">
              <a:solidFill>
                <a:srgbClr val="311476"/>
              </a:solidFill>
              <a:latin typeface="Public Sans" panose="020B0604020202020204" charset="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673828" y="0"/>
            <a:ext cx="3347655" cy="3608571"/>
            <a:chOff x="0" y="0"/>
            <a:chExt cx="1204093" cy="12979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5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52717" y="876300"/>
            <a:ext cx="8191283" cy="430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00"/>
              </a:lnSpc>
              <a:spcBef>
                <a:spcPct val="0"/>
              </a:spcBef>
            </a:pPr>
            <a:r>
              <a:rPr lang="en-US" sz="3600" b="1" dirty="0">
                <a:latin typeface="Public Sans" panose="020B0604020202020204" charset="0"/>
              </a:rPr>
              <a:t>Chat Features</a:t>
            </a:r>
            <a:r>
              <a:rPr lang="en-US" sz="3600" dirty="0">
                <a:latin typeface="Public Sans" panose="020B0604020202020204" charset="0"/>
              </a:rPr>
              <a:t>:</a:t>
            </a:r>
          </a:p>
          <a:p>
            <a:pPr marL="0" lvl="0" indent="0">
              <a:lnSpc>
                <a:spcPts val="4200"/>
              </a:lnSpc>
              <a:spcBef>
                <a:spcPct val="0"/>
              </a:spcBef>
            </a:pPr>
            <a:endParaRPr lang="en-US" sz="3600" dirty="0">
              <a:latin typeface="Public Sans" panose="020B0604020202020204" charset="0"/>
            </a:endParaRPr>
          </a:p>
          <a:p>
            <a:pPr marL="0" lvl="0" indent="0">
              <a:lnSpc>
                <a:spcPts val="4200"/>
              </a:lnSpc>
              <a:spcBef>
                <a:spcPct val="0"/>
              </a:spcBef>
            </a:pPr>
            <a:r>
              <a:rPr lang="en-US" sz="3600" dirty="0">
                <a:latin typeface="Public Sans" panose="020B0604020202020204" charset="0"/>
              </a:rPr>
              <a:t> ● </a:t>
            </a:r>
            <a:r>
              <a:rPr lang="en-US" sz="3600" dirty="0">
                <a:solidFill>
                  <a:schemeClr val="bg1"/>
                </a:solidFill>
                <a:latin typeface="Public Sans" panose="020B0604020202020204" charset="0"/>
              </a:rPr>
              <a:t>Allow users to send text messages in chat rooms. </a:t>
            </a:r>
          </a:p>
          <a:p>
            <a:pPr marL="0" lvl="0" indent="0">
              <a:lnSpc>
                <a:spcPts val="4200"/>
              </a:lnSpc>
              <a:spcBef>
                <a:spcPct val="0"/>
              </a:spcBef>
            </a:pPr>
            <a:endParaRPr lang="en-US" sz="3600" dirty="0">
              <a:solidFill>
                <a:schemeClr val="bg1"/>
              </a:solidFill>
              <a:latin typeface="Public Sans" panose="020B0604020202020204" charset="0"/>
            </a:endParaRPr>
          </a:p>
          <a:p>
            <a:pPr marL="0" lvl="0" indent="0">
              <a:lnSpc>
                <a:spcPts val="4200"/>
              </a:lnSpc>
              <a:spcBef>
                <a:spcPct val="0"/>
              </a:spcBef>
            </a:pPr>
            <a:r>
              <a:rPr lang="en-US" sz="3600" dirty="0">
                <a:solidFill>
                  <a:schemeClr val="bg1"/>
                </a:solidFill>
                <a:latin typeface="Public Sans" panose="020B0604020202020204" charset="0"/>
              </a:rPr>
              <a:t>● Provide a way to see who sent each message, and timestamp each message</a:t>
            </a:r>
            <a:r>
              <a:rPr lang="en-US" sz="3600" dirty="0">
                <a:latin typeface="Public Sans" panose="020B0604020202020204" charset="0"/>
              </a:rPr>
              <a:t>. </a:t>
            </a:r>
            <a:endParaRPr lang="en-US" sz="3600" u="none" dirty="0">
              <a:solidFill>
                <a:srgbClr val="F4F4F4"/>
              </a:solidFill>
              <a:latin typeface="Public Sans" panose="020B0604020202020204" charset="0"/>
            </a:endParaRPr>
          </a:p>
        </p:txBody>
      </p:sp>
      <p:grpSp>
        <p:nvGrpSpPr>
          <p:cNvPr id="4" name="Group 4"/>
          <p:cNvGrpSpPr/>
          <p:nvPr/>
        </p:nvGrpSpPr>
        <p:grpSpPr>
          <a:xfrm rot="-10800000">
            <a:off x="13508948" y="0"/>
            <a:ext cx="4779052" cy="10287000"/>
            <a:chOff x="0" y="0"/>
            <a:chExt cx="5355113" cy="115269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55113" cy="11526982"/>
            </a:xfrm>
            <a:custGeom>
              <a:avLst/>
              <a:gdLst/>
              <a:ahLst/>
              <a:cxnLst/>
              <a:rect l="l" t="t" r="r" b="b"/>
              <a:pathLst>
                <a:path w="5355113" h="11526982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15007020" y="6827914"/>
            <a:ext cx="3347655" cy="3608571"/>
            <a:chOff x="0" y="0"/>
            <a:chExt cx="1204093" cy="12979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155EE1D-E954-831F-7DEE-E9106951F971}"/>
              </a:ext>
            </a:extLst>
          </p:cNvPr>
          <p:cNvSpPr txBox="1"/>
          <p:nvPr/>
        </p:nvSpPr>
        <p:spPr>
          <a:xfrm>
            <a:off x="947274" y="5981700"/>
            <a:ext cx="103588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b="1" dirty="0">
                <a:latin typeface="Public Sans" panose="020B0604020202020204" charset="0"/>
              </a:rPr>
              <a:t>User Experience: </a:t>
            </a:r>
          </a:p>
          <a:p>
            <a:pPr algn="just"/>
            <a:endParaRPr lang="en-US" sz="3600" dirty="0">
              <a:latin typeface="Public Sans" panose="020B0604020202020204" charset="0"/>
            </a:endParaRPr>
          </a:p>
          <a:p>
            <a:pPr algn="just"/>
            <a:r>
              <a:rPr lang="en-US" sz="3600" dirty="0">
                <a:latin typeface="Public Sans" panose="020B0604020202020204" charset="0"/>
              </a:rPr>
              <a:t>● </a:t>
            </a:r>
            <a:r>
              <a:rPr lang="en-US" sz="3600" dirty="0">
                <a:solidFill>
                  <a:schemeClr val="bg1"/>
                </a:solidFill>
                <a:latin typeface="Public Sans" panose="020B0604020202020204" charset="0"/>
              </a:rPr>
              <a:t>Ensure a smooth and user-friendly experience with features like message scrolling and notifications for new messages</a:t>
            </a:r>
            <a:r>
              <a:rPr lang="en-US" sz="3600" dirty="0">
                <a:latin typeface="Public Sans" panose="020B0604020202020204" charset="0"/>
              </a:rPr>
              <a:t>.</a:t>
            </a:r>
            <a:endParaRPr lang="en-IN" sz="3600" dirty="0">
              <a:latin typeface="Public Sans" panose="020B060402020202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86840" y="0"/>
            <a:ext cx="6583680" cy="10287000"/>
            <a:chOff x="0" y="0"/>
            <a:chExt cx="4064000" cy="6350000"/>
          </a:xfrm>
        </p:grpSpPr>
        <p:sp>
          <p:nvSpPr>
            <p:cNvPr id="3" name="Freeform 3"/>
            <p:cNvSpPr/>
            <p:nvPr/>
          </p:nvSpPr>
          <p:spPr>
            <a:xfrm>
              <a:off x="92837" y="0"/>
              <a:ext cx="3878326" cy="6350000"/>
            </a:xfrm>
            <a:custGeom>
              <a:avLst/>
              <a:gdLst/>
              <a:ahLst/>
              <a:cxnLst/>
              <a:rect l="l" t="t" r="r" b="b"/>
              <a:pathLst>
                <a:path w="3878326" h="6350000">
                  <a:moveTo>
                    <a:pt x="1939163" y="0"/>
                  </a:moveTo>
                  <a:lnTo>
                    <a:pt x="0" y="6350000"/>
                  </a:lnTo>
                  <a:lnTo>
                    <a:pt x="3878326" y="6350000"/>
                  </a:lnTo>
                  <a:close/>
                </a:path>
              </a:pathLst>
            </a:custGeom>
            <a:blipFill>
              <a:blip r:embed="rId2"/>
              <a:stretch>
                <a:fillRect l="-42477" r="-10311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3304428" y="-694574"/>
            <a:ext cx="6608856" cy="7123949"/>
            <a:chOff x="0" y="0"/>
            <a:chExt cx="1204093" cy="12979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4093" cy="1297940"/>
            </a:xfrm>
            <a:custGeom>
              <a:avLst/>
              <a:gdLst/>
              <a:ahLst/>
              <a:cxnLst/>
              <a:rect l="l" t="t" r="r" b="b"/>
              <a:pathLst>
                <a:path w="1204093" h="1297940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707EEB8-B695-832C-5111-B46C659D8887}"/>
              </a:ext>
            </a:extLst>
          </p:cNvPr>
          <p:cNvSpPr txBox="1"/>
          <p:nvPr/>
        </p:nvSpPr>
        <p:spPr>
          <a:xfrm>
            <a:off x="4648200" y="1257300"/>
            <a:ext cx="1318260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400" b="1" dirty="0">
                <a:solidFill>
                  <a:srgbClr val="002060"/>
                </a:solidFill>
                <a:latin typeface="Public Sans" panose="020B0604020202020204" charset="0"/>
              </a:rPr>
              <a:t>Real-Time Communication</a:t>
            </a:r>
            <a:r>
              <a:rPr lang="en-US" sz="3400" dirty="0">
                <a:latin typeface="Public Sans" panose="020B0604020202020204" charset="0"/>
              </a:rPr>
              <a:t>:</a:t>
            </a:r>
          </a:p>
          <a:p>
            <a:pPr algn="just"/>
            <a:endParaRPr lang="en-US" sz="3400" dirty="0">
              <a:latin typeface="Public Sans" panose="020B0604020202020204" charset="0"/>
            </a:endParaRPr>
          </a:p>
          <a:p>
            <a:pPr algn="just"/>
            <a:r>
              <a:rPr lang="en-US" sz="3400" dirty="0">
                <a:latin typeface="Public Sans" panose="020B0604020202020204" charset="0"/>
              </a:rPr>
              <a:t>● Implement real-time communication between users using JavaScript. </a:t>
            </a:r>
          </a:p>
          <a:p>
            <a:pPr algn="just"/>
            <a:endParaRPr lang="en-US" sz="3400" dirty="0">
              <a:latin typeface="Public Sans" panose="020B0604020202020204" charset="0"/>
            </a:endParaRPr>
          </a:p>
          <a:p>
            <a:pPr algn="just"/>
            <a:r>
              <a:rPr lang="en-US" sz="3400" dirty="0">
                <a:latin typeface="Public Sans" panose="020B0604020202020204" charset="0"/>
              </a:rPr>
              <a:t>● Users should be able to select a chat room to join and exchange messages with other users in that room. </a:t>
            </a:r>
          </a:p>
          <a:p>
            <a:pPr algn="just"/>
            <a:endParaRPr lang="en-US" sz="3400" dirty="0">
              <a:latin typeface="Public Sans" panose="020B0604020202020204" charset="0"/>
            </a:endParaRPr>
          </a:p>
          <a:p>
            <a:pPr algn="just"/>
            <a:r>
              <a:rPr lang="en-US" sz="3400" dirty="0">
                <a:latin typeface="Public Sans" panose="020B0604020202020204" charset="0"/>
              </a:rPr>
              <a:t>● Messages should appear in real-time without the need to refresh the page.</a:t>
            </a:r>
            <a:endParaRPr lang="en-IN" sz="3400" dirty="0">
              <a:latin typeface="Public Sans" panose="020B0604020202020204" charset="0"/>
            </a:endParaRPr>
          </a:p>
          <a:p>
            <a:endParaRPr lang="en-IN" sz="3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6741589" y="-74742"/>
            <a:ext cx="2424249" cy="5218242"/>
            <a:chOff x="0" y="0"/>
            <a:chExt cx="5355113" cy="115269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55113" cy="11526982"/>
            </a:xfrm>
            <a:custGeom>
              <a:avLst/>
              <a:gdLst/>
              <a:ahLst/>
              <a:cxnLst/>
              <a:rect l="l" t="t" r="r" b="b"/>
              <a:pathLst>
                <a:path w="5355113" h="11526982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0" y="6267836"/>
            <a:ext cx="1926899" cy="4147687"/>
            <a:chOff x="0" y="0"/>
            <a:chExt cx="5355113" cy="1152698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355113" cy="11526982"/>
            </a:xfrm>
            <a:custGeom>
              <a:avLst/>
              <a:gdLst/>
              <a:ahLst/>
              <a:cxnLst/>
              <a:rect l="l" t="t" r="r" b="b"/>
              <a:pathLst>
                <a:path w="5355113" h="11526982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80CF46A-4168-0743-B99D-725AA11054C0}"/>
              </a:ext>
            </a:extLst>
          </p:cNvPr>
          <p:cNvSpPr txBox="1"/>
          <p:nvPr/>
        </p:nvSpPr>
        <p:spPr>
          <a:xfrm>
            <a:off x="6099737" y="266700"/>
            <a:ext cx="5777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Public Sans" panose="020B0604020202020204" charset="0"/>
              </a:rPr>
              <a:t>PROJECT SCREENSHOOT</a:t>
            </a:r>
            <a:endParaRPr lang="en-IN" sz="3600" b="1" dirty="0">
              <a:latin typeface="Public Sans" panose="020B060402020202020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8400CA-2A4E-C905-D662-684021603C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899" y="1485900"/>
            <a:ext cx="14303701" cy="8801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DB2A569-7C72-C16A-0A09-5FC3680CB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199" y="-16329"/>
            <a:ext cx="14935201" cy="10287000"/>
          </a:xfrm>
          <a:prstGeom prst="rect">
            <a:avLst/>
          </a:prstGeom>
        </p:spPr>
      </p:pic>
      <p:grpSp>
        <p:nvGrpSpPr>
          <p:cNvPr id="16" name="Group 5">
            <a:extLst>
              <a:ext uri="{FF2B5EF4-FFF2-40B4-BE49-F238E27FC236}">
                <a16:creationId xmlns:a16="http://schemas.microsoft.com/office/drawing/2014/main" id="{6E827800-700F-0237-FA0B-B95F7B448392}"/>
              </a:ext>
            </a:extLst>
          </p:cNvPr>
          <p:cNvGrpSpPr/>
          <p:nvPr/>
        </p:nvGrpSpPr>
        <p:grpSpPr>
          <a:xfrm>
            <a:off x="0" y="-16328"/>
            <a:ext cx="3250121" cy="10287000"/>
            <a:chOff x="0" y="0"/>
            <a:chExt cx="5355113" cy="11526982"/>
          </a:xfrm>
        </p:grpSpPr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5DF7F1CB-BEBB-60A8-1066-C838B8136C49}"/>
                </a:ext>
              </a:extLst>
            </p:cNvPr>
            <p:cNvSpPr/>
            <p:nvPr/>
          </p:nvSpPr>
          <p:spPr>
            <a:xfrm>
              <a:off x="0" y="0"/>
              <a:ext cx="5355113" cy="11526982"/>
            </a:xfrm>
            <a:custGeom>
              <a:avLst/>
              <a:gdLst/>
              <a:ahLst/>
              <a:cxnLst/>
              <a:rect l="l" t="t" r="r" b="b"/>
              <a:pathLst>
                <a:path w="5355113" h="11526982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14880546" y="0"/>
            <a:ext cx="3407453" cy="10287000"/>
            <a:chOff x="0" y="0"/>
            <a:chExt cx="5355113" cy="1152698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355113" cy="11526982"/>
            </a:xfrm>
            <a:custGeom>
              <a:avLst/>
              <a:gdLst/>
              <a:ahLst/>
              <a:cxnLst/>
              <a:rect l="l" t="t" r="r" b="b"/>
              <a:pathLst>
                <a:path w="5355113" h="11526982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5615529" y="0"/>
            <a:ext cx="2710302" cy="5833976"/>
            <a:chOff x="0" y="0"/>
            <a:chExt cx="5355113" cy="1152698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55113" cy="11526982"/>
            </a:xfrm>
            <a:custGeom>
              <a:avLst/>
              <a:gdLst/>
              <a:ahLst/>
              <a:cxnLst/>
              <a:rect l="l" t="t" r="r" b="b"/>
              <a:pathLst>
                <a:path w="5355113" h="11526982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3470122"/>
            <a:ext cx="3429000" cy="6816878"/>
            <a:chOff x="0" y="0"/>
            <a:chExt cx="5355113" cy="115269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355113" cy="11526982"/>
            </a:xfrm>
            <a:custGeom>
              <a:avLst/>
              <a:gdLst/>
              <a:ahLst/>
              <a:cxnLst/>
              <a:rect l="l" t="t" r="r" b="b"/>
              <a:pathLst>
                <a:path w="5355113" h="11526982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348</Words>
  <Application>Microsoft Office PowerPoint</Application>
  <PresentationFormat>Custom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Public Sans</vt:lpstr>
      <vt:lpstr>Calibri</vt:lpstr>
      <vt:lpstr>Public Sans Bold</vt:lpstr>
      <vt:lpstr>Public Sans Thin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White Simple Geometric Presentation</dc:title>
  <cp:lastModifiedBy>Swetha B</cp:lastModifiedBy>
  <cp:revision>6</cp:revision>
  <dcterms:created xsi:type="dcterms:W3CDTF">2006-08-16T00:00:00Z</dcterms:created>
  <dcterms:modified xsi:type="dcterms:W3CDTF">2024-03-14T19:07:03Z</dcterms:modified>
  <dc:identifier>DAF_fdivBpo</dc:identifier>
</cp:coreProperties>
</file>

<file path=docProps/thumbnail.jpeg>
</file>